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31683325" cy="50406300"/>
  <p:notesSz cx="6858000" cy="9144000"/>
  <p:defaultTextStyle>
    <a:defPPr>
      <a:defRPr lang="fr-FR"/>
    </a:defPPr>
    <a:lvl1pPr marL="0" algn="l" defTabSz="4690781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1pPr>
    <a:lvl2pPr marL="2345390" algn="l" defTabSz="4690781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2pPr>
    <a:lvl3pPr marL="4690781" algn="l" defTabSz="4690781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3pPr>
    <a:lvl4pPr marL="7036171" algn="l" defTabSz="4690781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4pPr>
    <a:lvl5pPr marL="9381561" algn="l" defTabSz="4690781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5pPr>
    <a:lvl6pPr marL="11726951" algn="l" defTabSz="4690781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6pPr>
    <a:lvl7pPr marL="14072342" algn="l" defTabSz="4690781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7pPr>
    <a:lvl8pPr marL="16417732" algn="l" defTabSz="4690781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8pPr>
    <a:lvl9pPr marL="18763122" algn="l" defTabSz="4690781" rtl="0" eaLnBrk="1" latinLnBrk="0" hangingPunct="1">
      <a:defRPr sz="9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72" y="786"/>
      </p:cViewPr>
      <p:guideLst>
        <p:guide orient="horz" pos="15876"/>
        <p:guide pos="99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>
        <c:manualLayout>
          <c:xMode val="edge"/>
          <c:yMode val="edge"/>
          <c:x val="7.0206229998965183E-2"/>
          <c:y val="8.2872331935061425E-2"/>
        </c:manualLayout>
      </c:layout>
      <c:txPr>
        <a:bodyPr/>
        <a:lstStyle/>
        <a:p>
          <a:pPr>
            <a:defRPr sz="2800">
              <a:solidFill>
                <a:srgbClr val="FF0000"/>
              </a:solidFill>
            </a:defRPr>
          </a:pPr>
          <a:endParaRPr lang="fr-FR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2.5496356625044916E-3"/>
          <c:w val="1"/>
          <c:h val="0.93934863401783364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EVOLUTION</c:v>
                </c:pt>
              </c:strCache>
            </c:strRef>
          </c:tx>
          <c:explosion val="58"/>
          <c:dPt>
            <c:idx val="0"/>
            <c:explosion val="17"/>
          </c:dPt>
          <c:dLbls>
            <c:dLbl>
              <c:idx val="0"/>
              <c:layout>
                <c:manualLayout>
                  <c:x val="4.0962167725598575E-2"/>
                  <c:y val="-0.29418175758249082"/>
                </c:manualLayout>
              </c:layout>
              <c:tx>
                <c:rich>
                  <a:bodyPr/>
                  <a:lstStyle/>
                  <a:p>
                    <a:r>
                      <a:rPr lang="en-US" sz="2200" b="1" baseline="0" dirty="0" err="1">
                        <a:solidFill>
                          <a:srgbClr val="FFFF00"/>
                        </a:solidFill>
                      </a:rPr>
                      <a:t>T</a:t>
                    </a:r>
                    <a:r>
                      <a:rPr lang="en-US" b="0" baseline="0" dirty="0" err="1">
                        <a:solidFill>
                          <a:srgbClr val="FFFF00"/>
                        </a:solidFill>
                      </a:rPr>
                      <a:t>ransfert</a:t>
                    </a:r>
                    <a:r>
                      <a:rPr lang="en-US" b="0" baseline="0" dirty="0">
                        <a:solidFill>
                          <a:srgbClr val="FFFF00"/>
                        </a:solidFill>
                      </a:rPr>
                      <a:t>
</a:t>
                    </a:r>
                    <a:r>
                      <a:rPr lang="en-US" b="0" baseline="0" dirty="0" smtClean="0">
                        <a:solidFill>
                          <a:srgbClr val="FFFF00"/>
                        </a:solidFill>
                      </a:rPr>
                      <a:t>99.7%</a:t>
                    </a:r>
                    <a:endParaRPr lang="en-US" b="0" baseline="0" dirty="0">
                      <a:solidFill>
                        <a:srgbClr val="FFFF00"/>
                      </a:solidFill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5077714111429974"/>
                  <c:y val="2.4691700922119787E-2"/>
                </c:manualLayout>
              </c:layout>
              <c:tx>
                <c:rich>
                  <a:bodyPr/>
                  <a:lstStyle/>
                  <a:p>
                    <a:pPr>
                      <a:defRPr sz="2200" b="1">
                        <a:solidFill>
                          <a:srgbClr val="7030A0"/>
                        </a:solidFill>
                      </a:defRPr>
                    </a:pPr>
                    <a:r>
                      <a:rPr lang="en-US" sz="2200" b="1" dirty="0" err="1">
                        <a:solidFill>
                          <a:srgbClr val="7030A0"/>
                        </a:solidFill>
                      </a:rPr>
                      <a:t>D</a:t>
                    </a:r>
                    <a:r>
                      <a:rPr lang="en-US" b="1" dirty="0" err="1">
                        <a:solidFill>
                          <a:srgbClr val="7030A0"/>
                        </a:solidFill>
                      </a:rPr>
                      <a:t>écès</a:t>
                    </a:r>
                    <a:r>
                      <a:rPr lang="en-US" b="1">
                        <a:solidFill>
                          <a:srgbClr val="7030A0"/>
                        </a:solidFill>
                      </a:rPr>
                      <a:t>
</a:t>
                    </a:r>
                    <a:r>
                      <a:rPr lang="en-US" b="1" smtClean="0">
                        <a:solidFill>
                          <a:srgbClr val="7030A0"/>
                        </a:solidFill>
                      </a:rPr>
                      <a:t>0.3%</a:t>
                    </a:r>
                    <a:endParaRPr lang="en-US" b="1">
                      <a:solidFill>
                        <a:srgbClr val="7030A0"/>
                      </a:solidFill>
                    </a:endParaRP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2200" b="1">
                    <a:solidFill>
                      <a:srgbClr val="FFFF00"/>
                    </a:solidFill>
                  </a:defRPr>
                </a:pPr>
                <a:endParaRPr lang="fr-FR"/>
              </a:p>
            </c:txPr>
            <c:showCatName val="1"/>
            <c:showPercent val="1"/>
            <c:showLeaderLines val="1"/>
          </c:dLbls>
          <c:cat>
            <c:strRef>
              <c:f>Feuil1!$A$2:$A$5</c:f>
              <c:strCache>
                <c:ptCount val="2"/>
                <c:pt idx="0">
                  <c:v>Transfert</c:v>
                </c:pt>
                <c:pt idx="1">
                  <c:v>Décès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0.997</c:v>
                </c:pt>
                <c:pt idx="1">
                  <c:v>3.0000000000000035E-3</c:v>
                </c:pt>
              </c:numCache>
            </c:numRef>
          </c:val>
        </c:ser>
        <c:dLbls>
          <c:showCatName val="1"/>
          <c:showPercent val="1"/>
        </c:dLbls>
      </c:pie3DChart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prstClr val="black">
              <a:lumMod val="50000"/>
              <a:lumOff val="50000"/>
              <a:alpha val="97000"/>
            </a:prstClr>
          </a:solidFill>
        </a:ln>
      </c:spPr>
    </c:plotArea>
    <c:plotVisOnly val="1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42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en-US">
                <a:solidFill>
                  <a:srgbClr val="FF0000"/>
                </a:solidFill>
              </a:rPr>
              <a:t>SEX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'Feuil1'!$B$1</c:f>
              <c:strCache>
                <c:ptCount val="1"/>
                <c:pt idx="0">
                  <c:v>Colonne1</c:v>
                </c:pt>
              </c:strCache>
            </c:strRef>
          </c:tx>
          <c:spPr>
            <a:ln>
              <a:solidFill>
                <a:prstClr val="black">
                  <a:lumMod val="50000"/>
                  <a:lumOff val="50000"/>
                  <a:alpha val="99000"/>
                </a:prstClr>
              </a:solidFill>
            </a:ln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fr-FR" smtClean="0"/>
                      <a:t>85%</a:t>
                    </a:r>
                    <a:endParaRPr lang="fr-FR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fr-FR" smtClean="0"/>
                      <a:t>15%</a:t>
                    </a:r>
                    <a:endParaRPr lang="fr-FR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800" b="1">
                    <a:solidFill>
                      <a:srgbClr val="FFFF00"/>
                    </a:solidFill>
                  </a:defRPr>
                </a:pPr>
                <a:endParaRPr lang="fr-FR"/>
              </a:p>
            </c:txPr>
            <c:showPercent val="1"/>
            <c:showLeaderLines val="1"/>
          </c:dLbls>
          <c:cat>
            <c:strRef>
              <c:f>'Feuil1'!$A$2:$A$5</c:f>
              <c:strCache>
                <c:ptCount val="2"/>
                <c:pt idx="0">
                  <c:v>Sex masculin</c:v>
                </c:pt>
                <c:pt idx="1">
                  <c:v>sex feminin</c:v>
                </c:pt>
              </c:strCache>
            </c:strRef>
          </c:cat>
          <c:val>
            <c:numRef>
              <c:f>'Feuil1'!$B$2:$B$5</c:f>
              <c:numCache>
                <c:formatCode>0%</c:formatCode>
                <c:ptCount val="4"/>
                <c:pt idx="0">
                  <c:v>0.85000000000000064</c:v>
                </c:pt>
                <c:pt idx="1">
                  <c:v>0.25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2400">
              <a:solidFill>
                <a:srgbClr val="7030A0"/>
              </a:solidFill>
            </a:defRPr>
          </a:pPr>
          <a:endParaRPr lang="fr-FR"/>
        </a:p>
      </c:txPr>
    </c:legend>
    <c:plotVisOnly val="1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>
      <a:solidFill>
        <a:prstClr val="black">
          <a:lumMod val="50000"/>
          <a:lumOff val="50000"/>
          <a:alpha val="98000"/>
        </a:prstClr>
      </a:solidFill>
    </a:ln>
  </c:spPr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fr-FR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Bilan lésionnel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2400" b="1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fr-FR"/>
              </a:p>
            </c:txPr>
            <c:showPercent val="1"/>
            <c:showLeaderLines val="1"/>
          </c:dLbls>
          <c:cat>
            <c:strRef>
              <c:f>Feuil1!$A$2:$A$5</c:f>
              <c:strCache>
                <c:ptCount val="3"/>
                <c:pt idx="0">
                  <c:v>cause infectieuse</c:v>
                </c:pt>
                <c:pt idx="1">
                  <c:v>cause tumorale</c:v>
                </c:pt>
                <c:pt idx="2">
                  <c:v>cause congénitale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0.43000000000000027</c:v>
                </c:pt>
                <c:pt idx="1">
                  <c:v>0.36000000000000026</c:v>
                </c:pt>
                <c:pt idx="2">
                  <c:v>0.21000000000000013</c:v>
                </c:pt>
              </c:numCache>
            </c:numRef>
          </c:val>
        </c:ser>
        <c:dLbls>
          <c:showPercent val="1"/>
        </c:dLbls>
      </c:pie3DChart>
      <c:spPr>
        <a:noFill/>
      </c:spPr>
    </c:plotArea>
    <c:legend>
      <c:legendPos val="t"/>
      <c:legendEntry>
        <c:idx val="3"/>
        <c:delete val="1"/>
      </c:legendEntry>
      <c:layout/>
      <c:txPr>
        <a:bodyPr/>
        <a:lstStyle/>
        <a:p>
          <a:pPr>
            <a:defRPr sz="2400">
              <a:solidFill>
                <a:srgbClr val="C00000"/>
              </a:solidFill>
            </a:defRPr>
          </a:pPr>
          <a:endParaRPr lang="fr-FR"/>
        </a:p>
      </c:txPr>
    </c:legend>
    <c:plotVisOnly val="1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13000000" scaled="0"/>
    </a:gradFill>
    <a:ln>
      <a:solidFill>
        <a:prstClr val="black">
          <a:lumMod val="50000"/>
          <a:lumOff val="50000"/>
          <a:alpha val="97000"/>
        </a:prstClr>
      </a:solidFill>
    </a:ln>
  </c:spPr>
  <c:txPr>
    <a:bodyPr/>
    <a:lstStyle/>
    <a:p>
      <a:pPr>
        <a:defRPr sz="18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layout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fr-FR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Bilan lésionnel</c:v>
                </c:pt>
              </c:strCache>
            </c:strRef>
          </c:tx>
          <c:explosion val="25"/>
          <c:cat>
            <c:strRef>
              <c:f>Feuil1!$A$2:$A$5</c:f>
              <c:strCache>
                <c:ptCount val="3"/>
                <c:pt idx="0">
                  <c:v>cause infectieuse</c:v>
                </c:pt>
                <c:pt idx="1">
                  <c:v>cause tumorale</c:v>
                </c:pt>
                <c:pt idx="2">
                  <c:v>cause congénitale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0.43000000000000016</c:v>
                </c:pt>
                <c:pt idx="1">
                  <c:v>0.36000000000000015</c:v>
                </c:pt>
                <c:pt idx="2">
                  <c:v>0.21000000000000008</c:v>
                </c:pt>
              </c:numCache>
            </c:numRef>
          </c:val>
        </c:ser>
        <c:dLbls>
          <c:showPercent val="1"/>
        </c:dLbls>
      </c:pie3DChart>
      <c:spPr>
        <a:noFill/>
      </c:spPr>
    </c:plotArea>
    <c:legend>
      <c:legendPos val="t"/>
      <c:legendEntry>
        <c:idx val="3"/>
        <c:delete val="1"/>
      </c:legendEntry>
      <c:layout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fr-FR"/>
        </a:p>
      </c:txPr>
    </c:legend>
    <c:plotVisOnly val="1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13000000" scaled="0"/>
    </a:gradFill>
    <a:ln>
      <a:solidFill>
        <a:prstClr val="black">
          <a:lumMod val="50000"/>
          <a:lumOff val="50000"/>
          <a:alpha val="97000"/>
        </a:prstClr>
      </a:solidFill>
    </a:ln>
  </c:spPr>
  <c:txPr>
    <a:bodyPr/>
    <a:lstStyle/>
    <a:p>
      <a:pPr>
        <a:defRPr sz="1800"/>
      </a:pPr>
      <a:endParaRPr lang="fr-F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A0ADB-72EC-4C45-BF95-EE99E5492610}" type="datetimeFigureOut">
              <a:rPr lang="fr-FR" smtClean="0"/>
              <a:pPr/>
              <a:t>08/03/2012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51088" y="685800"/>
            <a:ext cx="2155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4D51B-FEDF-4FD1-9937-BFE606C1C8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69078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2345390" algn="l" defTabSz="469078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4690781" algn="l" defTabSz="469078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7036171" algn="l" defTabSz="469078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9381561" algn="l" defTabSz="469078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11726951" algn="l" defTabSz="469078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14072342" algn="l" defTabSz="469078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6417732" algn="l" defTabSz="469078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8763122" algn="l" defTabSz="4690781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4D51B-FEDF-4FD1-9937-BFE606C1C81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7920831" y="22962870"/>
            <a:ext cx="21386244" cy="13923561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7920831" y="36774417"/>
            <a:ext cx="21386244" cy="10081260"/>
          </a:xfrm>
        </p:spPr>
        <p:txBody>
          <a:bodyPr/>
          <a:lstStyle>
            <a:lvl1pPr marL="0" indent="0" algn="l">
              <a:buNone/>
              <a:defRPr sz="9200" b="1">
                <a:solidFill>
                  <a:schemeClr val="tx2"/>
                </a:solidFill>
              </a:defRPr>
            </a:lvl1pPr>
            <a:lvl2pPr marL="2345390" indent="0" algn="ctr">
              <a:buNone/>
            </a:lvl2pPr>
            <a:lvl3pPr marL="4690781" indent="0" algn="ctr">
              <a:buNone/>
            </a:lvl3pPr>
            <a:lvl4pPr marL="7036171" indent="0" algn="ctr">
              <a:buNone/>
            </a:lvl4pPr>
            <a:lvl5pPr marL="9381561" indent="0" algn="ctr">
              <a:buNone/>
            </a:lvl5pPr>
            <a:lvl6pPr marL="11726951" indent="0" algn="ctr">
              <a:buNone/>
            </a:lvl6pPr>
            <a:lvl7pPr marL="14072342" indent="0" algn="ctr">
              <a:buNone/>
            </a:lvl7pPr>
            <a:lvl8pPr marL="16417732" indent="0" algn="ctr">
              <a:buNone/>
            </a:lvl8pPr>
            <a:lvl9pPr marL="18763122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22463238" y="9369718"/>
            <a:ext cx="16802100" cy="1320139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7417231" y="31481294"/>
            <a:ext cx="26883360" cy="1330700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1320138" y="0"/>
            <a:ext cx="2112222" cy="504063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57485" y="0"/>
            <a:ext cx="362653" cy="504063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3432360" y="0"/>
            <a:ext cx="630174" cy="504063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3954595" y="0"/>
            <a:ext cx="797904" cy="504063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368475" y="0"/>
            <a:ext cx="0" cy="504063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3168333" y="0"/>
            <a:ext cx="0" cy="504063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2959439" y="0"/>
            <a:ext cx="0" cy="504063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5982688" y="0"/>
            <a:ext cx="0" cy="504063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3696388" y="0"/>
            <a:ext cx="0" cy="504063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31578878" y="0"/>
            <a:ext cx="0" cy="504063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4224443" y="0"/>
            <a:ext cx="264028" cy="504063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2112222" y="25203150"/>
            <a:ext cx="4488471" cy="952119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4537784" y="35770627"/>
            <a:ext cx="2222490" cy="471446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3780516" y="40429645"/>
            <a:ext cx="475250" cy="100812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5766365" y="42542917"/>
            <a:ext cx="950500" cy="201625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6600693" y="33044130"/>
            <a:ext cx="1267333" cy="268833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4592918" y="36225960"/>
            <a:ext cx="2112222" cy="380380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2970410" y="2018600"/>
            <a:ext cx="5808610" cy="43008709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84166" y="2018593"/>
            <a:ext cx="20858189" cy="43008709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1584166" y="11761470"/>
            <a:ext cx="25874715" cy="35822077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0831" y="21282660"/>
            <a:ext cx="21386244" cy="15093887"/>
          </a:xfrm>
        </p:spPr>
        <p:txBody>
          <a:bodyPr/>
          <a:lstStyle>
            <a:lvl1pPr algn="l">
              <a:buNone/>
              <a:defRPr sz="154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20831" y="36824603"/>
            <a:ext cx="21386244" cy="10081260"/>
          </a:xfrm>
        </p:spPr>
        <p:txBody>
          <a:bodyPr anchor="t"/>
          <a:lstStyle>
            <a:lvl1pPr marL="0" indent="0">
              <a:buNone/>
              <a:defRPr sz="9200" b="1">
                <a:solidFill>
                  <a:schemeClr val="tx2"/>
                </a:solidFill>
              </a:defRPr>
            </a:lvl1pPr>
            <a:lvl2pPr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22458509" y="9342781"/>
            <a:ext cx="16802100" cy="1320139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7417879" y="31460265"/>
            <a:ext cx="26883360" cy="1330700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1320138" y="0"/>
            <a:ext cx="2112222" cy="504063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57485" y="0"/>
            <a:ext cx="362653" cy="504063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432360" y="0"/>
            <a:ext cx="630174" cy="504063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954595" y="0"/>
            <a:ext cx="797904" cy="504063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368475" y="0"/>
            <a:ext cx="0" cy="504063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3168333" y="0"/>
            <a:ext cx="0" cy="504063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2959439" y="0"/>
            <a:ext cx="0" cy="504063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5982688" y="0"/>
            <a:ext cx="0" cy="504063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3696388" y="0"/>
            <a:ext cx="0" cy="504063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4224443" y="0"/>
            <a:ext cx="264028" cy="504063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2112222" y="25203150"/>
            <a:ext cx="4488471" cy="952119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4590007" y="35770627"/>
            <a:ext cx="2222490" cy="471446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3780516" y="40429645"/>
            <a:ext cx="475250" cy="1008126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5766365" y="42565320"/>
            <a:ext cx="950500" cy="201625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6510743" y="32927177"/>
            <a:ext cx="1267333" cy="268833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31523744" y="0"/>
            <a:ext cx="0" cy="504063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4645141" y="36225960"/>
            <a:ext cx="2112222" cy="380380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1584166" y="11761470"/>
            <a:ext cx="12673330" cy="33604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14796113" y="11761470"/>
            <a:ext cx="12673330" cy="33604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4166" y="2006917"/>
            <a:ext cx="26138743" cy="84010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1584166" y="17362170"/>
            <a:ext cx="12673330" cy="2856357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15148590" y="17362170"/>
            <a:ext cx="12673330" cy="2856357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1584166" y="11537442"/>
            <a:ext cx="12673330" cy="483900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0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15049579" y="11537442"/>
            <a:ext cx="12673330" cy="483900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0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30363186" y="0"/>
            <a:ext cx="0" cy="504063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-572925" y="24411067"/>
            <a:ext cx="46373796" cy="1584166"/>
          </a:xfrm>
        </p:spPr>
        <p:txBody>
          <a:bodyPr anchor="b"/>
          <a:lstStyle>
            <a:lvl1pPr algn="l">
              <a:buNone/>
              <a:defRPr sz="103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23604077" y="2016252"/>
            <a:ext cx="5291115" cy="36628578"/>
          </a:xfrm>
        </p:spPr>
        <p:txBody>
          <a:bodyPr/>
          <a:lstStyle>
            <a:lvl1pPr marL="0" indent="0">
              <a:spcBef>
                <a:spcPts val="2052"/>
              </a:spcBef>
              <a:spcAft>
                <a:spcPts val="5130"/>
              </a:spcAft>
              <a:buNone/>
              <a:defRPr sz="6200"/>
            </a:lvl1pPr>
            <a:lvl2pPr>
              <a:buNone/>
              <a:defRPr sz="6200"/>
            </a:lvl2pPr>
            <a:lvl3pPr>
              <a:buNone/>
              <a:defRPr sz="5100"/>
            </a:lvl3pPr>
            <a:lvl4pPr>
              <a:buNone/>
              <a:defRPr sz="4600"/>
            </a:lvl4pPr>
            <a:lvl5pPr>
              <a:buNone/>
              <a:defRPr sz="46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21650272" y="0"/>
            <a:ext cx="0" cy="504063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21455876" y="0"/>
            <a:ext cx="0" cy="504063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31155270" y="0"/>
            <a:ext cx="0" cy="504063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0627214" y="0"/>
            <a:ext cx="1056111" cy="504063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30891242" y="0"/>
            <a:ext cx="0" cy="504063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28261526" y="42005250"/>
            <a:ext cx="1901000" cy="403250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1056111" y="2016252"/>
            <a:ext cx="19538050" cy="46508213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30363186" y="0"/>
            <a:ext cx="0" cy="504063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28261526" y="42005250"/>
            <a:ext cx="1901000" cy="403250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-648173" y="24411067"/>
            <a:ext cx="46373796" cy="1584166"/>
          </a:xfrm>
        </p:spPr>
        <p:txBody>
          <a:bodyPr anchor="b"/>
          <a:lstStyle>
            <a:lvl1pPr algn="l">
              <a:buNone/>
              <a:defRPr sz="103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21386244" cy="504063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443020" y="1946243"/>
            <a:ext cx="5280554" cy="36426953"/>
          </a:xfrm>
        </p:spPr>
        <p:txBody>
          <a:bodyPr rot="0" spcFirstLastPara="0" vertOverflow="overflow" horzOverflow="overflow" vert="horz" wrap="square" lIns="469078" tIns="234539" rIns="469078" bIns="234539" numCol="1" spcCol="1407234" rtlCol="0" fromWordArt="0" anchor="t" anchorCtr="0" forceAA="0" compatLnSpc="1">
            <a:normAutofit/>
          </a:bodyPr>
          <a:lstStyle>
            <a:lvl1pPr marL="0" indent="0">
              <a:spcBef>
                <a:spcPts val="513"/>
              </a:spcBef>
              <a:spcAft>
                <a:spcPts val="2052"/>
              </a:spcAft>
              <a:buFontTx/>
              <a:buNone/>
              <a:defRPr sz="6200"/>
            </a:lvl1pPr>
            <a:lvl2pPr>
              <a:defRPr sz="62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31155270" y="0"/>
            <a:ext cx="0" cy="50406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0627214" y="0"/>
            <a:ext cx="1056111" cy="504063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30891242" y="0"/>
            <a:ext cx="0" cy="504063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21650272" y="0"/>
            <a:ext cx="0" cy="504063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21455876" y="0"/>
            <a:ext cx="0" cy="504063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30363186" y="0"/>
            <a:ext cx="0" cy="504063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584166" y="2018589"/>
            <a:ext cx="25874715" cy="8401050"/>
          </a:xfrm>
          <a:prstGeom prst="rect">
            <a:avLst/>
          </a:prstGeom>
        </p:spPr>
        <p:txBody>
          <a:bodyPr vert="horz" lIns="469078" tIns="234539" rIns="469078" bIns="234539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1584166" y="11761470"/>
            <a:ext cx="25874715" cy="35822077"/>
          </a:xfrm>
          <a:prstGeom prst="rect">
            <a:avLst/>
          </a:prstGeom>
        </p:spPr>
        <p:txBody>
          <a:bodyPr vert="horz" lIns="469078" tIns="234539" rIns="469078" bIns="234539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22389402" y="8697631"/>
            <a:ext cx="14785848" cy="1330700"/>
          </a:xfrm>
          <a:prstGeom prst="rect">
            <a:avLst/>
          </a:prstGeom>
        </p:spPr>
        <p:txBody>
          <a:bodyPr vert="horz" lIns="469078" tIns="234539" rIns="469078" bIns="234539" anchor="ctr" anchorCtr="0"/>
          <a:lstStyle>
            <a:lvl1pPr algn="r" eaLnBrk="1" latinLnBrk="0" hangingPunct="1">
              <a:defRPr kumimoji="0" sz="62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08/03/2012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18003621" y="28179215"/>
            <a:ext cx="23522940" cy="1267333"/>
          </a:xfrm>
          <a:prstGeom prst="rect">
            <a:avLst/>
          </a:prstGeom>
        </p:spPr>
        <p:txBody>
          <a:bodyPr vert="horz" lIns="469078" tIns="234539" rIns="469078" bIns="234539" anchor="ctr" anchorCtr="0"/>
          <a:lstStyle>
            <a:lvl1pPr algn="l" eaLnBrk="1" latinLnBrk="0" hangingPunct="1">
              <a:defRPr kumimoji="0" sz="6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264028" y="0"/>
            <a:ext cx="0" cy="504063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31155270" y="0"/>
            <a:ext cx="0" cy="504063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627214" y="0"/>
            <a:ext cx="1056111" cy="504063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30891242" y="0"/>
            <a:ext cx="0" cy="504063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69078" tIns="234539" rIns="469078" bIns="234539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28261526" y="42005250"/>
            <a:ext cx="1901000" cy="403250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69078" tIns="234539" rIns="469078" bIns="2345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28166476" y="42145267"/>
            <a:ext cx="2112222" cy="3830879"/>
          </a:xfrm>
          <a:prstGeom prst="rect">
            <a:avLst/>
          </a:prstGeom>
        </p:spPr>
        <p:txBody>
          <a:bodyPr vert="horz" lIns="469078" tIns="234539" rIns="469078" bIns="234539" anchor="ctr"/>
          <a:lstStyle>
            <a:lvl1pPr algn="ctr" eaLnBrk="1" latinLnBrk="0" hangingPunct="1">
              <a:defRPr kumimoji="0" sz="72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15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07234" indent="-1407234" algn="l" rtl="0" eaLnBrk="1" latinLnBrk="0" hangingPunct="1">
        <a:spcBef>
          <a:spcPts val="3078"/>
        </a:spcBef>
        <a:buClr>
          <a:schemeClr val="accent1"/>
        </a:buClr>
        <a:buSzPct val="70000"/>
        <a:buFont typeface="Wingdings"/>
        <a:buChar char=""/>
        <a:defRPr kumimoji="0" sz="12300" kern="1200">
          <a:solidFill>
            <a:schemeClr val="tx1"/>
          </a:solidFill>
          <a:latin typeface="+mn-lt"/>
          <a:ea typeface="+mn-ea"/>
          <a:cs typeface="+mn-cs"/>
        </a:defRPr>
      </a:lvl1pPr>
      <a:lvl2pPr marL="3283546" indent="-140723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781" indent="-9381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098015" indent="-93815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7505249" indent="-938156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8912483" indent="-938156" algn="l" rtl="0" eaLnBrk="1" latinLnBrk="0" hangingPunct="1">
        <a:spcBef>
          <a:spcPct val="20000"/>
        </a:spcBef>
        <a:buClr>
          <a:schemeClr val="accent1"/>
        </a:buClr>
        <a:buChar char="•"/>
        <a:defRPr kumimoji="0" sz="8200" kern="1200">
          <a:solidFill>
            <a:schemeClr val="tx2"/>
          </a:solidFill>
          <a:latin typeface="+mn-lt"/>
          <a:ea typeface="+mn-ea"/>
          <a:cs typeface="+mn-cs"/>
        </a:defRPr>
      </a:lvl6pPr>
      <a:lvl7pPr marL="10319717" indent="-93815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72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1726951" indent="-938156" algn="l" rtl="0" eaLnBrk="1" latinLnBrk="0" hangingPunct="1">
        <a:spcBef>
          <a:spcPct val="20000"/>
        </a:spcBef>
        <a:buClr>
          <a:schemeClr val="accent2"/>
        </a:buClr>
        <a:buChar char="•"/>
        <a:defRPr kumimoji="0" sz="72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3134186" indent="-9381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72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345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690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036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815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1726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40723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64177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87631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chart" Target="../charts/chart2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11318" y="2018589"/>
            <a:ext cx="25789118" cy="2590273"/>
          </a:xfrm>
          <a:solidFill>
            <a:schemeClr val="bg1">
              <a:lumMod val="85000"/>
            </a:schemeClr>
          </a:solidFill>
          <a:ln>
            <a:solidFill>
              <a:prstClr val="black">
                <a:lumMod val="50000"/>
                <a:lumOff val="50000"/>
                <a:alpha val="97000"/>
              </a:prstClr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3600" b="1" cap="none" dirty="0" smtClean="0"/>
              <a:t>PRISE EN CHARGE DES HYDROCEPHALIES DE L’ENFANT </a:t>
            </a:r>
            <a:br>
              <a:rPr lang="fr-FR" sz="3600" b="1" cap="none" dirty="0" smtClean="0"/>
            </a:br>
            <a:r>
              <a:rPr lang="fr-FR" sz="3600" b="1" cap="none" dirty="0" smtClean="0"/>
              <a:t>EXPERIENCE DU SERVICE D ’ ANESTHESIE REANIMATION CHIRURGICALE DE L ’ EHUO .</a:t>
            </a:r>
            <a:br>
              <a:rPr lang="fr-FR" sz="3600" b="1" cap="none" dirty="0" smtClean="0"/>
            </a:br>
            <a:endParaRPr lang="fr-FR" sz="3600" cap="none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1944118" y="5688982"/>
            <a:ext cx="28402220" cy="41648354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sz="15000" u="sng" dirty="0" smtClean="0">
                <a:solidFill>
                  <a:schemeClr val="accent1"/>
                </a:solidFill>
                <a:latin typeface="Arial Black" pitchFamily="34" charset="0"/>
              </a:rPr>
              <a:t>Introduction</a:t>
            </a:r>
            <a:r>
              <a:rPr lang="fr-FR" sz="15000" dirty="0" smtClean="0">
                <a:solidFill>
                  <a:schemeClr val="accent1"/>
                </a:solidFill>
                <a:latin typeface="Arial Black" pitchFamily="34" charset="0"/>
              </a:rPr>
              <a:t> :</a:t>
            </a:r>
          </a:p>
          <a:p>
            <a:pPr marL="1112400" indent="-1112400">
              <a:lnSpc>
                <a:spcPct val="80000"/>
              </a:lnSpc>
              <a:buNone/>
            </a:pPr>
            <a:r>
              <a:rPr lang="fr-FR" sz="10000" dirty="0" smtClean="0">
                <a:latin typeface="Constantia" pitchFamily="18" charset="0"/>
              </a:rPr>
              <a:t>         La prise en charge des hydrocéphalies de l’enfant représente 10% de  la pathologie neurochirurgicale à l’EHU D’ORAN .</a:t>
            </a:r>
          </a:p>
          <a:p>
            <a:pPr marL="1112400" indent="-1112400">
              <a:lnSpc>
                <a:spcPct val="80000"/>
              </a:lnSpc>
              <a:buNone/>
            </a:pPr>
            <a:r>
              <a:rPr lang="fr-FR" sz="10000" dirty="0" smtClean="0">
                <a:latin typeface="Constantia" pitchFamily="18" charset="0"/>
              </a:rPr>
              <a:t>         Pathologie très fréquente dans nôtre pays  :   27%  de la pathologie de l’enfant.</a:t>
            </a:r>
          </a:p>
          <a:p>
            <a:pPr marL="1112400" indent="-1112400">
              <a:lnSpc>
                <a:spcPct val="80000"/>
              </a:lnSpc>
              <a:buNone/>
            </a:pPr>
            <a:r>
              <a:rPr lang="fr-FR" sz="10000" dirty="0" smtClean="0">
                <a:latin typeface="Constantia" pitchFamily="18" charset="0"/>
                <a:cs typeface="Arial" charset="0"/>
              </a:rPr>
              <a:t>         l’ objectif de ce travail est de montrer l’importance de l ’activité d’anesthésie  réanimation pédiatrique au sein  de notre service </a:t>
            </a:r>
          </a:p>
          <a:p>
            <a:pPr marL="1112400" indent="-1112400">
              <a:lnSpc>
                <a:spcPct val="80000"/>
              </a:lnSpc>
              <a:buNone/>
            </a:pPr>
            <a:r>
              <a:rPr lang="fr-FR" sz="10000" dirty="0" smtClean="0">
                <a:latin typeface="Constantia" pitchFamily="18" charset="0"/>
                <a:cs typeface="Arial" charset="0"/>
              </a:rPr>
              <a:t>        </a:t>
            </a:r>
            <a:br>
              <a:rPr lang="fr-FR" sz="10000" dirty="0" smtClean="0">
                <a:latin typeface="Constantia" pitchFamily="18" charset="0"/>
                <a:cs typeface="Arial" charset="0"/>
              </a:rPr>
            </a:br>
            <a:r>
              <a:rPr lang="fr-FR" sz="10000" dirty="0" smtClean="0">
                <a:latin typeface="Constantia" pitchFamily="18" charset="0"/>
                <a:cs typeface="Arial" charset="0"/>
              </a:rPr>
              <a:t>     </a:t>
            </a:r>
          </a:p>
          <a:p>
            <a:pPr marL="1112400" indent="-1112400">
              <a:lnSpc>
                <a:spcPct val="80000"/>
              </a:lnSpc>
              <a:buNone/>
            </a:pPr>
            <a:r>
              <a:rPr lang="fr-FR" sz="15000" b="1" u="sng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Patients et méthode :</a:t>
            </a:r>
          </a:p>
          <a:p>
            <a:pPr>
              <a:buNone/>
            </a:pPr>
            <a:r>
              <a:rPr lang="fr-FR" sz="9600" b="1" dirty="0" smtClean="0">
                <a:latin typeface="Constantia" pitchFamily="18" charset="0"/>
              </a:rPr>
              <a:t>-77 Patients sont admis pour </a:t>
            </a:r>
            <a:r>
              <a:rPr lang="fr-FR" sz="10000" dirty="0" smtClean="0">
                <a:latin typeface="Constantia" pitchFamily="18" charset="0"/>
              </a:rPr>
              <a:t>hydrocéphalie   de janvier 2010 à Décembre 2011</a:t>
            </a:r>
          </a:p>
          <a:p>
            <a:pPr>
              <a:buNone/>
            </a:pPr>
            <a:r>
              <a:rPr lang="fr-FR" sz="10000" dirty="0" smtClean="0">
                <a:latin typeface="Constantia" pitchFamily="18" charset="0"/>
              </a:rPr>
              <a:t>-Sont inclus dans l’étude  toutes les hydrocéphalies  de l’enfant ( urgence et programme).  </a:t>
            </a:r>
          </a:p>
          <a:p>
            <a:pPr>
              <a:buNone/>
            </a:pPr>
            <a:r>
              <a:rPr lang="fr-FR" sz="10000" dirty="0" smtClean="0">
                <a:latin typeface="Constantia" pitchFamily="18" charset="0"/>
              </a:rPr>
              <a:t> - </a:t>
            </a:r>
            <a:r>
              <a:rPr lang="fr-FR" sz="9600" dirty="0" smtClean="0">
                <a:latin typeface="Constantia" pitchFamily="18" charset="0"/>
              </a:rPr>
              <a:t>Etude  rétrospective basée les dossiers des patients. </a:t>
            </a:r>
          </a:p>
          <a:p>
            <a:pPr>
              <a:buNone/>
            </a:pPr>
            <a:r>
              <a:rPr lang="fr-FR" sz="15200" b="1" u="sng" dirty="0" smtClean="0">
                <a:solidFill>
                  <a:schemeClr val="accent1"/>
                </a:solidFill>
                <a:latin typeface="Arial Black" pitchFamily="34" charset="0"/>
              </a:rPr>
              <a:t> Paramètres étudiés</a:t>
            </a:r>
            <a:r>
              <a:rPr lang="fr-FR" sz="15200" u="sng" dirty="0" smtClean="0">
                <a:solidFill>
                  <a:schemeClr val="accent1"/>
                </a:solidFill>
                <a:latin typeface="Arial Black" pitchFamily="34" charset="0"/>
              </a:rPr>
              <a:t> :</a:t>
            </a:r>
            <a:r>
              <a:rPr lang="fr-FR" sz="152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fr-FR" sz="9600" dirty="0" smtClean="0">
                <a:latin typeface="Constantia" pitchFamily="18" charset="0"/>
              </a:rPr>
              <a:t>Age – sexe – mécanisme –provenance- bilan lésionnel - évolution. </a:t>
            </a:r>
          </a:p>
          <a:p>
            <a:pPr>
              <a:buNone/>
            </a:pPr>
            <a:r>
              <a:rPr lang="fr-FR" sz="15200" u="sng" dirty="0" smtClean="0">
                <a:solidFill>
                  <a:schemeClr val="accent1"/>
                </a:solidFill>
                <a:latin typeface="Arial Black" pitchFamily="34" charset="0"/>
              </a:rPr>
              <a:t>Protocole anesthésique</a:t>
            </a:r>
            <a:r>
              <a:rPr lang="fr-FR" sz="15200" dirty="0" smtClean="0">
                <a:solidFill>
                  <a:schemeClr val="accent1"/>
                </a:solidFill>
                <a:latin typeface="Arial Black" pitchFamily="34" charset="0"/>
              </a:rPr>
              <a:t>:</a:t>
            </a:r>
          </a:p>
          <a:p>
            <a:pPr>
              <a:buNone/>
            </a:pPr>
            <a:r>
              <a:rPr lang="fr-FR" sz="9600" b="1" dirty="0" smtClean="0"/>
              <a:t>MONITORAGE</a:t>
            </a:r>
            <a:r>
              <a:rPr lang="fr-FR" sz="9600" dirty="0" smtClean="0"/>
              <a:t>: ECG,SPO2,CO2 expire, </a:t>
            </a:r>
            <a:r>
              <a:rPr lang="fr-FR" sz="9600" dirty="0" err="1" smtClean="0"/>
              <a:t>temperature,PNI,diurese</a:t>
            </a:r>
            <a:endParaRPr lang="fr-FR" sz="9600" dirty="0" smtClean="0"/>
          </a:p>
          <a:p>
            <a:pPr>
              <a:buNone/>
            </a:pPr>
            <a:r>
              <a:rPr lang="fr-FR" sz="9600" b="1" dirty="0" smtClean="0"/>
              <a:t>INDUCTION ANESTHESIQUE:</a:t>
            </a:r>
          </a:p>
          <a:p>
            <a:pPr>
              <a:buNone/>
            </a:pPr>
            <a:r>
              <a:rPr lang="fr-FR" sz="9600" b="1" dirty="0" smtClean="0"/>
              <a:t>°  </a:t>
            </a:r>
            <a:r>
              <a:rPr lang="fr-FR" sz="9600" b="1" i="1" dirty="0" smtClean="0"/>
              <a:t>impératifs</a:t>
            </a:r>
          </a:p>
          <a:p>
            <a:pPr>
              <a:buNone/>
            </a:pPr>
            <a:r>
              <a:rPr lang="fr-FR" sz="9600" b="1" i="1" dirty="0" smtClean="0"/>
              <a:t>             -impératifs physiologiques et physiopathologiques </a:t>
            </a:r>
            <a:r>
              <a:rPr lang="fr-FR" sz="9600" b="1" i="1" dirty="0" err="1" smtClean="0"/>
              <a:t>liees</a:t>
            </a:r>
            <a:r>
              <a:rPr lang="fr-FR" sz="9600" b="1" i="1" dirty="0" smtClean="0"/>
              <a:t> aux:</a:t>
            </a:r>
            <a:endParaRPr lang="fr-FR" sz="9600" dirty="0" smtClean="0"/>
          </a:p>
          <a:p>
            <a:pPr>
              <a:buNone/>
            </a:pPr>
            <a:r>
              <a:rPr lang="fr-FR" sz="9600" dirty="0" smtClean="0"/>
              <a:t>           </a:t>
            </a:r>
            <a:r>
              <a:rPr lang="fr-FR" sz="9600" dirty="0" err="1" smtClean="0"/>
              <a:t>particularitees</a:t>
            </a:r>
            <a:r>
              <a:rPr lang="fr-FR" sz="9600" dirty="0" smtClean="0"/>
              <a:t> de l’</a:t>
            </a:r>
            <a:r>
              <a:rPr lang="fr-FR" sz="9600" dirty="0" err="1" smtClean="0"/>
              <a:t>enfant,consequences</a:t>
            </a:r>
            <a:r>
              <a:rPr lang="fr-FR" sz="9600" dirty="0" smtClean="0"/>
              <a:t> de la pathologie </a:t>
            </a:r>
            <a:r>
              <a:rPr lang="fr-FR" sz="9600" dirty="0" err="1" smtClean="0"/>
              <a:t>cerebrale,consideration</a:t>
            </a:r>
            <a:r>
              <a:rPr lang="fr-FR" sz="9600" dirty="0" smtClean="0"/>
              <a:t> </a:t>
            </a:r>
          </a:p>
          <a:p>
            <a:pPr>
              <a:buNone/>
            </a:pPr>
            <a:r>
              <a:rPr lang="fr-FR" sz="9600" dirty="0" smtClean="0"/>
              <a:t>            d’ estomac plein</a:t>
            </a:r>
          </a:p>
          <a:p>
            <a:pPr>
              <a:buNone/>
            </a:pPr>
            <a:r>
              <a:rPr lang="fr-FR" sz="9600" dirty="0" smtClean="0"/>
              <a:t>° DEFIS:  -pose de </a:t>
            </a:r>
            <a:r>
              <a:rPr lang="fr-FR" sz="9600" dirty="0" err="1" smtClean="0"/>
              <a:t>vvp</a:t>
            </a:r>
            <a:r>
              <a:rPr lang="fr-FR" sz="9600" dirty="0" smtClean="0"/>
              <a:t> chez un nourrisson non </a:t>
            </a:r>
            <a:r>
              <a:rPr lang="fr-FR" sz="9600" dirty="0" err="1" smtClean="0"/>
              <a:t>premidique</a:t>
            </a:r>
            <a:r>
              <a:rPr lang="fr-FR" sz="9600" dirty="0" smtClean="0"/>
              <a:t> est difficile( cris, pleurs, agitation)</a:t>
            </a:r>
          </a:p>
          <a:p>
            <a:pPr>
              <a:buNone/>
            </a:pPr>
            <a:r>
              <a:rPr lang="fr-FR" sz="9600" dirty="0" smtClean="0"/>
              <a:t>                 -choix de la technique repose sur un compromis entre ces différents risques</a:t>
            </a:r>
          </a:p>
          <a:p>
            <a:pPr>
              <a:buNone/>
            </a:pPr>
            <a:r>
              <a:rPr lang="fr-FR" sz="9600" dirty="0" smtClean="0"/>
              <a:t>° METHODE D’ INDUCTION PREVILLEGIEE est l’ INTRA VEINEUSE :  PROPOFOL( drogue de choix),FENTANYL</a:t>
            </a:r>
          </a:p>
          <a:p>
            <a:pPr>
              <a:buNone/>
            </a:pPr>
            <a:r>
              <a:rPr lang="fr-FR" sz="9600" dirty="0" smtClean="0"/>
              <a:t>° L’INDUCTION PAR INHALATION au masque est très utilisée( </a:t>
            </a:r>
            <a:r>
              <a:rPr lang="fr-FR" sz="9600" dirty="0" err="1" smtClean="0"/>
              <a:t>sevoflurane</a:t>
            </a:r>
            <a:r>
              <a:rPr lang="fr-FR" sz="9600" dirty="0" smtClean="0"/>
              <a:t>)</a:t>
            </a:r>
          </a:p>
          <a:p>
            <a:pPr>
              <a:buNone/>
            </a:pPr>
            <a:r>
              <a:rPr lang="fr-FR" sz="9600" dirty="0" smtClean="0"/>
              <a:t>°INTUBATION TRACHEALE douce </a:t>
            </a:r>
            <a:r>
              <a:rPr lang="fr-FR" sz="9600" dirty="0" err="1" smtClean="0"/>
              <a:t>atraumatique</a:t>
            </a:r>
            <a:r>
              <a:rPr lang="fr-FR" sz="9600" dirty="0" smtClean="0"/>
              <a:t> sans </a:t>
            </a:r>
            <a:r>
              <a:rPr lang="fr-FR" sz="9600" dirty="0" err="1" smtClean="0"/>
              <a:t>hyperextension</a:t>
            </a:r>
            <a:r>
              <a:rPr lang="fr-FR" sz="9600" dirty="0" smtClean="0"/>
              <a:t> en </a:t>
            </a:r>
            <a:r>
              <a:rPr lang="fr-FR" sz="9600" dirty="0" err="1" smtClean="0"/>
              <a:t>anesthesie</a:t>
            </a:r>
            <a:r>
              <a:rPr lang="fr-FR" sz="9600" dirty="0" smtClean="0"/>
              <a:t> profonde</a:t>
            </a:r>
          </a:p>
          <a:p>
            <a:pPr>
              <a:buNone/>
            </a:pPr>
            <a:r>
              <a:rPr lang="fr-FR" sz="9600" dirty="0" smtClean="0"/>
              <a:t>°ENTRETIEN: - perfusion continue de morphinique , poursuite du narcotique(induction iv),</a:t>
            </a:r>
            <a:r>
              <a:rPr lang="fr-FR" sz="9600" dirty="0" err="1" smtClean="0"/>
              <a:t>sevoflurane</a:t>
            </a:r>
            <a:r>
              <a:rPr lang="fr-FR" sz="9600" dirty="0" smtClean="0"/>
              <a:t>(induction par inhalation)</a:t>
            </a:r>
          </a:p>
          <a:p>
            <a:pPr>
              <a:buNone/>
            </a:pPr>
            <a:r>
              <a:rPr lang="fr-FR" sz="9600" dirty="0" smtClean="0"/>
              <a:t>° REVEIL POST OPERATOIRE: </a:t>
            </a:r>
            <a:r>
              <a:rPr lang="fr-FR" sz="9600" dirty="0" err="1" smtClean="0"/>
              <a:t>extubation</a:t>
            </a:r>
            <a:r>
              <a:rPr lang="fr-FR" sz="9600" dirty="0" smtClean="0"/>
              <a:t> sur table opératoire.</a:t>
            </a:r>
          </a:p>
          <a:p>
            <a:pPr>
              <a:buNone/>
            </a:pPr>
            <a:endParaRPr lang="fr-FR" sz="9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9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9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96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fr-FR" sz="9600" b="1" u="sng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fr-FR" sz="9600" b="1" u="sng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fr-FR" sz="9600" b="1" u="sng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fr-FR" sz="9600" b="1" u="sng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fr-FR" sz="9600" b="1" u="sng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fr-FR" sz="9600" b="1" u="sng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fr-FR" sz="9600" b="1" u="sng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fr-FR" sz="9600" b="1" u="sng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fr-FR" sz="9600" b="1" u="sng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5000" b="1" u="sng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Résultats :</a:t>
            </a:r>
          </a:p>
          <a:p>
            <a:r>
              <a:rPr lang="fr-FR" sz="10000" dirty="0" smtClean="0">
                <a:cs typeface="Arial" pitchFamily="34" charset="0"/>
              </a:rPr>
              <a:t>Dans notre série, la majorité des hydrocéphalies est de sexe masculin ce qui représente 41 malades ( 85%) et dont l’âge est inférieur à 10 ans dans 72 % des cas.</a:t>
            </a:r>
          </a:p>
          <a:p>
            <a:r>
              <a:rPr lang="fr-FR" sz="10000" dirty="0" smtClean="0">
                <a:cs typeface="Arial" pitchFamily="34" charset="0"/>
              </a:rPr>
              <a:t>L’étiologie infectieuse est prédominante(post méningite) suivi de l’ étiologie tumorale et l’ étiologie congénitale.                                              </a:t>
            </a:r>
            <a:endParaRPr lang="fr-FR" sz="16900" u="sng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fr-FR" sz="16900" u="sng" dirty="0" smtClean="0">
                <a:solidFill>
                  <a:schemeClr val="accent1"/>
                </a:solidFill>
                <a:latin typeface="Arial Black" pitchFamily="34" charset="0"/>
              </a:rPr>
              <a:t>Discussion</a:t>
            </a:r>
            <a:r>
              <a:rPr lang="fr-FR" sz="18500" b="1" u="sng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:</a:t>
            </a:r>
          </a:p>
          <a:p>
            <a:r>
              <a:rPr lang="fr-FR" sz="10000" dirty="0" smtClean="0">
                <a:latin typeface="Constantia" pitchFamily="18" charset="0"/>
              </a:rPr>
              <a:t>La prise en charge des hydrocéphalies au niveau des hôpitaux périphériques est inexistante ce qui explique l’afflux des patients.</a:t>
            </a:r>
          </a:p>
          <a:p>
            <a:r>
              <a:rPr lang="fr-FR" sz="10000" dirty="0" smtClean="0">
                <a:latin typeface="Constantia" pitchFamily="18" charset="0"/>
              </a:rPr>
              <a:t>Par manque de neurochirurgiens en périphérie et le manque d’expérience  médecins anesthésistes .</a:t>
            </a:r>
          </a:p>
          <a:p>
            <a:r>
              <a:rPr lang="fr-FR" sz="10000" dirty="0" smtClean="0">
                <a:latin typeface="Constantia" pitchFamily="18" charset="0"/>
              </a:rPr>
              <a:t>La plupart des malades ont été opérera dans le cadre de l’urgence. </a:t>
            </a:r>
          </a:p>
          <a:p>
            <a:r>
              <a:rPr lang="fr-FR" sz="10000" dirty="0" smtClean="0">
                <a:latin typeface="Constantia" pitchFamily="18" charset="0"/>
              </a:rPr>
              <a:t>L ’évaluation pré anesthésique a été axée essentiellement sur le statut neurologique et hémodynamique des patients.</a:t>
            </a:r>
          </a:p>
          <a:p>
            <a:r>
              <a:rPr lang="fr-FR" sz="10000" dirty="0" smtClean="0">
                <a:latin typeface="Constantia" pitchFamily="18" charset="0"/>
              </a:rPr>
              <a:t>Compte tenu de la fréquence de cette pathologie au sein de notre établissement , le SAR a mis en place une organisation et  un plateau technique adaptés à la pathologie et au terrain.</a:t>
            </a:r>
          </a:p>
          <a:p>
            <a:r>
              <a:rPr lang="fr-FR" sz="10000" dirty="0" smtClean="0">
                <a:latin typeface="Constantia" pitchFamily="18" charset="0"/>
              </a:rPr>
              <a:t>Ce qui a permis d’avoir des résultats satisfaisants et d’entretenir notre compétence en anesthésie réanimation  chez l’enfant.  </a:t>
            </a:r>
          </a:p>
          <a:p>
            <a:pPr>
              <a:buNone/>
            </a:pPr>
            <a:r>
              <a:rPr lang="fr-FR" sz="10000" dirty="0" smtClean="0">
                <a:latin typeface="Constantia" pitchFamily="18" charset="0"/>
              </a:rPr>
              <a:t>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fr-FR" sz="16600" u="sng" dirty="0" smtClean="0">
                <a:solidFill>
                  <a:schemeClr val="accent1"/>
                </a:solidFill>
                <a:latin typeface="Arial Black" pitchFamily="34" charset="0"/>
              </a:rPr>
              <a:t>Conclusion:</a:t>
            </a:r>
          </a:p>
          <a:p>
            <a:pPr marL="420624" indent="-384048" fontAlgn="auto">
              <a:spcAft>
                <a:spcPts val="0"/>
              </a:spcAft>
              <a:buNone/>
              <a:defRPr/>
            </a:pPr>
            <a:r>
              <a:rPr lang="fr-FR" sz="10000" dirty="0" smtClean="0">
                <a:latin typeface="Constantia" pitchFamily="18" charset="0"/>
              </a:rPr>
              <a:t>La  prise en charge anesthésique des hydrocéphalie  de l’enfant  peut sembler  complexe et difficile. </a:t>
            </a:r>
          </a:p>
          <a:p>
            <a:pPr marL="420624" indent="-384048" fontAlgn="auto">
              <a:spcAft>
                <a:spcPts val="0"/>
              </a:spcAft>
              <a:buNone/>
              <a:defRPr/>
            </a:pPr>
            <a:r>
              <a:rPr lang="fr-FR" sz="10000" dirty="0" smtClean="0">
                <a:latin typeface="Constantia" pitchFamily="18" charset="0"/>
              </a:rPr>
              <a:t>Une prise en charge thérapeutique rapide et multidisciplinaire s’impose.</a:t>
            </a:r>
          </a:p>
          <a:p>
            <a:pPr marL="420624" indent="-384048" fontAlgn="auto">
              <a:spcAft>
                <a:spcPts val="0"/>
              </a:spcAft>
              <a:buNone/>
              <a:defRPr/>
            </a:pPr>
            <a:r>
              <a:rPr lang="fr-FR" sz="10000" dirty="0" smtClean="0">
                <a:latin typeface="Constantia" pitchFamily="18" charset="0"/>
              </a:rPr>
              <a:t>La  détresse neurologique et le handicap fonctionnel imposent une prise en charge thérapeutique et multidisciplinaire rapide.</a:t>
            </a:r>
          </a:p>
          <a:p>
            <a:pPr marL="420624" indent="-384048" fontAlgn="auto">
              <a:spcAft>
                <a:spcPts val="0"/>
              </a:spcAft>
              <a:buNone/>
              <a:defRPr/>
            </a:pPr>
            <a:r>
              <a:rPr lang="fr-FR" sz="10000" dirty="0" smtClean="0">
                <a:latin typeface="Constantia" pitchFamily="18" charset="0"/>
              </a:rPr>
              <a:t>Les problèmes anesthésiques   chez ces patients sont ceux de l’anesthésie pédiatrique nécessitant connaissance et pratique quotidienne .</a:t>
            </a:r>
          </a:p>
          <a:p>
            <a:pPr marL="420624" indent="-384048" fontAlgn="auto">
              <a:spcAft>
                <a:spcPts val="0"/>
              </a:spcAft>
              <a:buNone/>
              <a:defRPr/>
            </a:pPr>
            <a:r>
              <a:rPr lang="fr-FR" sz="10000" dirty="0" smtClean="0">
                <a:latin typeface="Constantia" pitchFamily="18" charset="0"/>
              </a:rPr>
              <a:t>Dans  notre service   cette pratique devenue courante et assure une formation initiale et continue des médecins et des  AMAR</a:t>
            </a:r>
          </a:p>
          <a:p>
            <a:pPr marL="420624" indent="-384048" fontAlgn="auto">
              <a:spcAft>
                <a:spcPts val="0"/>
              </a:spcAft>
              <a:buNone/>
              <a:defRPr/>
            </a:pPr>
            <a:r>
              <a:rPr lang="fr-FR" sz="10000" dirty="0" smtClean="0">
                <a:latin typeface="Constantia" pitchFamily="18" charset="0"/>
              </a:rPr>
              <a:t>Notre service de part cette activité est considéré comme une référence en </a:t>
            </a:r>
            <a:r>
              <a:rPr lang="fr-FR" sz="10000" dirty="0" err="1" smtClean="0">
                <a:latin typeface="Constantia" pitchFamily="18" charset="0"/>
              </a:rPr>
              <a:t>neuroanesthésie</a:t>
            </a:r>
            <a:r>
              <a:rPr lang="fr-FR" sz="10000" dirty="0" smtClean="0">
                <a:latin typeface="Constantia" pitchFamily="18" charset="0"/>
              </a:rPr>
              <a:t> et </a:t>
            </a:r>
            <a:r>
              <a:rPr lang="fr-FR" sz="10000" dirty="0" err="1" smtClean="0">
                <a:latin typeface="Constantia" pitchFamily="18" charset="0"/>
              </a:rPr>
              <a:t>neuroréanimation</a:t>
            </a:r>
            <a:r>
              <a:rPr lang="fr-FR" sz="10000" dirty="0" smtClean="0">
                <a:latin typeface="Constantia" pitchFamily="18" charset="0"/>
              </a:rPr>
              <a:t>  pédiatrique. </a:t>
            </a:r>
          </a:p>
        </p:txBody>
      </p:sp>
      <p:pic>
        <p:nvPicPr>
          <p:cNvPr id="17" name="Image 16" descr="Diapositive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54430" y="8641310"/>
            <a:ext cx="7430436" cy="5297917"/>
          </a:xfrm>
          <a:prstGeom prst="rect">
            <a:avLst/>
          </a:prstGeom>
          <a:ln>
            <a:solidFill>
              <a:prstClr val="black">
                <a:lumMod val="50000"/>
                <a:lumOff val="50000"/>
                <a:alpha val="97000"/>
              </a:prstClr>
            </a:solidFill>
          </a:ln>
        </p:spPr>
      </p:pic>
      <p:pic>
        <p:nvPicPr>
          <p:cNvPr id="18" name="Image 17" descr="Diapositive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05558" y="8641310"/>
            <a:ext cx="7704856" cy="5353473"/>
          </a:xfrm>
          <a:prstGeom prst="rect">
            <a:avLst/>
          </a:prstGeom>
          <a:ln>
            <a:solidFill>
              <a:prstClr val="black">
                <a:lumMod val="50000"/>
                <a:lumOff val="50000"/>
                <a:alpha val="97000"/>
              </a:prstClr>
            </a:solidFill>
          </a:ln>
        </p:spPr>
      </p:pic>
      <p:pic>
        <p:nvPicPr>
          <p:cNvPr id="11" name="Image 10" descr="G:\spina4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66198" y="28011462"/>
            <a:ext cx="5723508" cy="4254006"/>
          </a:xfrm>
          <a:prstGeom prst="rect">
            <a:avLst/>
          </a:prstGeom>
          <a:noFill/>
          <a:ln w="9525">
            <a:solidFill>
              <a:srgbClr val="FF0000">
                <a:alpha val="94000"/>
              </a:srgbClr>
            </a:solidFill>
            <a:miter lim="800000"/>
            <a:headEnd/>
            <a:tailEnd/>
          </a:ln>
        </p:spPr>
      </p:pic>
      <p:pic>
        <p:nvPicPr>
          <p:cNvPr id="12" name="Image 11" descr="G:\spina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2190" y="23474958"/>
            <a:ext cx="6048672" cy="4392488"/>
          </a:xfrm>
          <a:prstGeom prst="rect">
            <a:avLst/>
          </a:prstGeom>
          <a:noFill/>
          <a:ln w="9525">
            <a:solidFill>
              <a:srgbClr val="FF0000">
                <a:alpha val="94000"/>
              </a:srgbClr>
            </a:solidFill>
            <a:miter lim="800000"/>
            <a:headEnd/>
            <a:tailEnd/>
          </a:ln>
        </p:spPr>
      </p:pic>
      <p:pic>
        <p:nvPicPr>
          <p:cNvPr id="13" name="Image 12" descr="G:\Nouveau dossier (4)\P101022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26438" y="23546966"/>
            <a:ext cx="5904656" cy="4248472"/>
          </a:xfrm>
          <a:prstGeom prst="rect">
            <a:avLst/>
          </a:prstGeom>
          <a:noFill/>
          <a:ln w="9525">
            <a:solidFill>
              <a:srgbClr val="FF0000">
                <a:alpha val="94000"/>
              </a:srgbClr>
            </a:solidFill>
            <a:miter lim="800000"/>
            <a:headEnd/>
            <a:tailEnd/>
          </a:ln>
        </p:spPr>
      </p:pic>
      <p:pic>
        <p:nvPicPr>
          <p:cNvPr id="14" name="Image 13" descr="G:\Nouveau dossier (4)\P101023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0582" y="28011462"/>
            <a:ext cx="6192688" cy="4305827"/>
          </a:xfrm>
          <a:prstGeom prst="rect">
            <a:avLst/>
          </a:prstGeom>
          <a:noFill/>
          <a:ln w="9525">
            <a:solidFill>
              <a:srgbClr val="FF0000">
                <a:alpha val="94000"/>
              </a:srgbClr>
            </a:solidFill>
            <a:miter lim="800000"/>
            <a:headEnd/>
            <a:tailEnd/>
          </a:ln>
        </p:spPr>
      </p:pic>
      <p:pic>
        <p:nvPicPr>
          <p:cNvPr id="15" name="Image 14" descr="G:\Nouveau dossier (4)\P101023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09414" y="28083470"/>
            <a:ext cx="5904656" cy="4262983"/>
          </a:xfrm>
          <a:prstGeom prst="rect">
            <a:avLst/>
          </a:prstGeom>
          <a:noFill/>
          <a:ln w="9525">
            <a:solidFill>
              <a:srgbClr val="FF0000">
                <a:alpha val="94000"/>
              </a:srgbClr>
            </a:solidFill>
            <a:miter lim="800000"/>
            <a:headEnd/>
            <a:tailEnd/>
          </a:ln>
        </p:spPr>
      </p:pic>
      <p:pic>
        <p:nvPicPr>
          <p:cNvPr id="16" name="Image 15" descr="G:\Nouveau dossier (4)\P101014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16926" y="23402950"/>
            <a:ext cx="6271601" cy="4392488"/>
          </a:xfrm>
          <a:prstGeom prst="rect">
            <a:avLst/>
          </a:prstGeom>
          <a:noFill/>
          <a:ln w="9525">
            <a:solidFill>
              <a:srgbClr val="FF0000">
                <a:alpha val="94000"/>
              </a:srgbClr>
            </a:solidFill>
            <a:miter lim="800000"/>
            <a:headEnd/>
            <a:tailEnd/>
          </a:ln>
        </p:spPr>
      </p:pic>
      <p:pic>
        <p:nvPicPr>
          <p:cNvPr id="19" name="Image 18" descr="G:\Nouveau dossier (4)\P101014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29694" y="23474958"/>
            <a:ext cx="6120680" cy="4320480"/>
          </a:xfrm>
          <a:prstGeom prst="rect">
            <a:avLst/>
          </a:prstGeom>
          <a:noFill/>
          <a:ln w="9525">
            <a:solidFill>
              <a:srgbClr val="FF0000">
                <a:alpha val="94000"/>
              </a:srgbClr>
            </a:solidFill>
            <a:miter lim="800000"/>
            <a:headEnd/>
            <a:tailEnd/>
          </a:ln>
        </p:spPr>
      </p:pic>
      <p:graphicFrame>
        <p:nvGraphicFramePr>
          <p:cNvPr id="20" name="Graphique 19"/>
          <p:cNvGraphicFramePr/>
          <p:nvPr/>
        </p:nvGraphicFramePr>
        <p:xfrm>
          <a:off x="23114470" y="14185926"/>
          <a:ext cx="6912768" cy="481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1" name="Graphique 20"/>
          <p:cNvGraphicFramePr/>
          <p:nvPr/>
        </p:nvGraphicFramePr>
        <p:xfrm>
          <a:off x="16201702" y="14185926"/>
          <a:ext cx="65527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2" name="Graphique 21"/>
          <p:cNvGraphicFramePr/>
          <p:nvPr/>
        </p:nvGraphicFramePr>
        <p:xfrm>
          <a:off x="23474510" y="18938454"/>
          <a:ext cx="6336704" cy="43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13177366" y="216059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/>
          <p:cNvGraphicFramePr/>
          <p:nvPr/>
        </p:nvGraphicFramePr>
        <p:xfrm>
          <a:off x="17425838" y="424882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1442</TotalTime>
  <Words>71</Words>
  <Application>Microsoft Office PowerPoint</Application>
  <PresentationFormat>Personnalisé</PresentationFormat>
  <Paragraphs>66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Oriel</vt:lpstr>
      <vt:lpstr>PRISE EN CHARGE DES HYDROCEPHALIES DE L’ENFANT  EXPERIENCE DU SERVICE D ’ ANESTHESIE REANIMATION CHIRURGICALE DE L ’ EHUO . 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sab</dc:creator>
  <cp:lastModifiedBy>client</cp:lastModifiedBy>
  <cp:revision>130</cp:revision>
  <dcterms:modified xsi:type="dcterms:W3CDTF">2012-03-07T23:07:38Z</dcterms:modified>
</cp:coreProperties>
</file>